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85" r:id="rId2"/>
    <p:sldId id="678" r:id="rId3"/>
    <p:sldId id="702" r:id="rId4"/>
    <p:sldId id="720" r:id="rId5"/>
    <p:sldId id="726" r:id="rId6"/>
    <p:sldId id="731" r:id="rId7"/>
    <p:sldId id="730" r:id="rId8"/>
    <p:sldId id="729" r:id="rId9"/>
    <p:sldId id="732" r:id="rId10"/>
    <p:sldId id="727" r:id="rId11"/>
    <p:sldId id="728" r:id="rId12"/>
    <p:sldId id="591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33"/>
    <a:srgbClr val="99CCFF"/>
    <a:srgbClr val="FFCCCC"/>
    <a:srgbClr val="CC0000"/>
    <a:srgbClr val="FFFFCC"/>
    <a:srgbClr val="FF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3943" autoAdjust="0"/>
  </p:normalViewPr>
  <p:slideViewPr>
    <p:cSldViewPr>
      <p:cViewPr>
        <p:scale>
          <a:sx n="76" d="100"/>
          <a:sy n="76" d="100"/>
        </p:scale>
        <p:origin x="-120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E642AF3D-990C-4770-A9DC-B40658DE2D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98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l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6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defTabSz="914091">
              <a:spcBef>
                <a:spcPct val="0"/>
              </a:spcBef>
              <a:defRPr sz="1200">
                <a:solidFill>
                  <a:srgbClr val="FF33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fld id="{D7E30CF0-EE54-4EB2-91A3-E6FE8E3B91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98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E30CF0-EE54-4EB2-91A3-E6FE8E3B912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22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12813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C2E47517-AE96-4787-82BC-05928B7788D8}" type="slidenum">
              <a:rPr lang="en-GB" sz="1200" smtClean="0">
                <a:solidFill>
                  <a:srgbClr val="FF3300"/>
                </a:solidFill>
                <a:cs typeface="Times New Roman" pitchFamily="18" charset="0"/>
              </a:rPr>
              <a:pPr eaLnBrk="1" hangingPunct="1"/>
              <a:t>12</a:t>
            </a:fld>
            <a:endParaRPr lang="en-GB" sz="1200" smtClean="0">
              <a:solidFill>
                <a:srgbClr val="FF33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2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662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178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208166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2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2616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67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1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14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68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9714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7467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0650" y="1422400"/>
            <a:ext cx="902335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sz="4000" b="1" dirty="0" smtClean="0">
              <a:solidFill>
                <a:srgbClr val="CC0000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rgbClr val="CC0000"/>
                </a:solidFill>
                <a:latin typeface="Georgia" pitchFamily="18" charset="0"/>
              </a:rPr>
              <a:t>Локальное «единое окно»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4000" b="1" dirty="0" smtClean="0">
                <a:solidFill>
                  <a:srgbClr val="CC0000"/>
                </a:solidFill>
                <a:latin typeface="Georgia" pitchFamily="18" charset="0"/>
              </a:rPr>
              <a:t>в общей стратегии упрощения </a:t>
            </a:r>
            <a:r>
              <a:rPr lang="ru-RU" sz="4000" b="1" dirty="0">
                <a:solidFill>
                  <a:srgbClr val="CC0000"/>
                </a:solidFill>
                <a:latin typeface="Georgia" pitchFamily="18" charset="0"/>
              </a:rPr>
              <a:t>процедур торговли </a:t>
            </a:r>
            <a:endParaRPr lang="ru-RU" sz="4000" b="1" dirty="0" smtClean="0">
              <a:solidFill>
                <a:srgbClr val="CC0000"/>
              </a:solidFill>
              <a:latin typeface="Georgia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ru-RU" sz="4000" b="1" dirty="0" smtClean="0">
              <a:solidFill>
                <a:srgbClr val="CC0000"/>
              </a:solidFill>
              <a:latin typeface="Georgia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bg-BG" sz="2400" dirty="0" smtClean="0">
                <a:cs typeface="Times New Roman" pitchFamily="18" charset="0"/>
              </a:rPr>
              <a:t>Марио </a:t>
            </a:r>
            <a:r>
              <a:rPr lang="bg-BG" sz="2400" dirty="0">
                <a:cs typeface="Times New Roman" pitchFamily="18" charset="0"/>
              </a:rPr>
              <a:t>Апостолов, Региональный советник ЕЭК ООН по торговле </a:t>
            </a:r>
            <a:r>
              <a:rPr lang="en-US" sz="2400" dirty="0">
                <a:solidFill>
                  <a:schemeClr val="accent2"/>
                </a:solidFill>
                <a:cs typeface="Times New Roman" pitchFamily="18" charset="0"/>
              </a:rPr>
              <a:t>mario.apostolov@unece.org</a:t>
            </a: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0" y="692150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sz="2200" b="1" dirty="0">
                <a:solidFill>
                  <a:schemeClr val="accent2"/>
                </a:solidFill>
                <a:cs typeface="Times New Roman" pitchFamily="18" charset="0"/>
              </a:rPr>
              <a:t>Киев, </a:t>
            </a:r>
            <a:r>
              <a:rPr lang="fr-CH" sz="2200" b="1" dirty="0" smtClean="0">
                <a:solidFill>
                  <a:schemeClr val="accent2"/>
                </a:solidFill>
                <a:cs typeface="Times New Roman" pitchFamily="18" charset="0"/>
              </a:rPr>
              <a:t>27 </a:t>
            </a:r>
            <a:r>
              <a:rPr lang="bg-BG" sz="2200" b="1" dirty="0" smtClean="0">
                <a:solidFill>
                  <a:schemeClr val="accent2"/>
                </a:solidFill>
                <a:cs typeface="Times New Roman" pitchFamily="18" charset="0"/>
              </a:rPr>
              <a:t>января 2013 </a:t>
            </a:r>
            <a:r>
              <a:rPr lang="bg-BG" sz="2200" b="1" dirty="0">
                <a:solidFill>
                  <a:schemeClr val="accent2"/>
                </a:solidFill>
                <a:cs typeface="Times New Roman" pitchFamily="18" charset="0"/>
              </a:rPr>
              <a:t>г.</a:t>
            </a:r>
            <a:endParaRPr lang="ru-RU" sz="2200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1286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Успех зависит от: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060848"/>
            <a:ext cx="892810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dirty="0" smtClean="0"/>
              <a:t>Хорошей структуры управления и правил принатия решений</a:t>
            </a:r>
          </a:p>
          <a:p>
            <a:r>
              <a:rPr lang="bg-BG" sz="2400" dirty="0" smtClean="0"/>
              <a:t>Обеспечения выгод для всех</a:t>
            </a:r>
          </a:p>
          <a:p>
            <a:r>
              <a:rPr lang="bg-BG" sz="2400" dirty="0" smtClean="0"/>
              <a:t>Концентрации на конкретные цели (Одесский проект): надо его довести до конца</a:t>
            </a:r>
          </a:p>
          <a:p>
            <a:endParaRPr lang="bg-BG" sz="2400" dirty="0" smtClean="0"/>
          </a:p>
          <a:p>
            <a:endParaRPr lang="bg-BG" sz="2400" dirty="0"/>
          </a:p>
          <a:p>
            <a:r>
              <a:rPr lang="bg-BG" sz="2400" dirty="0" smtClean="0"/>
              <a:t>Ожидаемые результаты проекта:</a:t>
            </a:r>
          </a:p>
          <a:p>
            <a:pPr lvl="1"/>
            <a:r>
              <a:rPr lang="bg-BG" sz="2000" dirty="0" smtClean="0"/>
              <a:t>Более эффективные процедуры в Одессе</a:t>
            </a:r>
          </a:p>
          <a:p>
            <a:pPr lvl="1"/>
            <a:r>
              <a:rPr lang="bg-BG" sz="2000" dirty="0" smtClean="0"/>
              <a:t>Улучшение национального законодательства</a:t>
            </a:r>
          </a:p>
          <a:p>
            <a:pPr lvl="1"/>
            <a:r>
              <a:rPr lang="bg-BG" sz="2000" dirty="0" smtClean="0"/>
              <a:t>Гармонизация данных</a:t>
            </a:r>
          </a:p>
          <a:p>
            <a:pPr lvl="1"/>
            <a:r>
              <a:rPr lang="bg-BG" sz="2000" dirty="0" smtClean="0"/>
              <a:t>Приведение формуляров в соответствие с международными стандартами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131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12865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Семинар 30 мая 2013г. в Одессе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060848"/>
            <a:ext cx="892810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ru-RU" sz="2400" dirty="0" smtClean="0"/>
              <a:t>Фокус на </a:t>
            </a:r>
          </a:p>
          <a:p>
            <a:r>
              <a:rPr lang="ru-RU" sz="2400" dirty="0" smtClean="0"/>
              <a:t>Мастер план</a:t>
            </a:r>
          </a:p>
          <a:p>
            <a:r>
              <a:rPr lang="ru-RU" sz="2400" dirty="0" smtClean="0"/>
              <a:t>Включение всех необходимых ведомств в внедрение проекта</a:t>
            </a:r>
          </a:p>
          <a:p>
            <a:r>
              <a:rPr lang="ru-RU" sz="2400" dirty="0" smtClean="0"/>
              <a:t>Гармонизация данных и документах в обмене информации между ведомствами и разными секторами бизнеса</a:t>
            </a:r>
          </a:p>
          <a:p>
            <a:endParaRPr lang="ru-RU" sz="2400" dirty="0" smtClean="0"/>
          </a:p>
          <a:p>
            <a:r>
              <a:rPr lang="ru-RU" sz="2400" dirty="0" smtClean="0"/>
              <a:t>Вопрос о необходимых начальных исследований: </a:t>
            </a:r>
          </a:p>
          <a:p>
            <a:pPr lvl="1"/>
            <a:r>
              <a:rPr lang="ru-RU" sz="2000" dirty="0" smtClean="0"/>
              <a:t>анализ и упрощение бизнес процессов и потоков данных, </a:t>
            </a:r>
          </a:p>
          <a:p>
            <a:pPr lvl="1"/>
            <a:r>
              <a:rPr lang="ru-RU" sz="2000" dirty="0" smtClean="0"/>
              <a:t>основа государственно-частного сотрудничества в проекте и т.д.</a:t>
            </a:r>
          </a:p>
        </p:txBody>
      </p:sp>
    </p:spTree>
    <p:extLst>
      <p:ext uri="{BB962C8B-B14F-4D97-AF65-F5344CB8AC3E}">
        <p14:creationId xmlns:p14="http://schemas.microsoft.com/office/powerpoint/2010/main" val="38823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843808" y="2002483"/>
            <a:ext cx="3600004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4800" b="1" dirty="0">
                <a:solidFill>
                  <a:srgbClr val="CC0000"/>
                </a:solidFill>
              </a:rPr>
              <a:t>СПАСИБО!</a:t>
            </a:r>
            <a:r>
              <a:rPr lang="ru-RU" sz="40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2531" name="Text Box 228"/>
          <p:cNvSpPr txBox="1">
            <a:spLocks noChangeArrowheads="1"/>
          </p:cNvSpPr>
          <p:nvPr/>
        </p:nvSpPr>
        <p:spPr bwMode="auto">
          <a:xfrm>
            <a:off x="972071" y="4243442"/>
            <a:ext cx="7272337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200" b="1" dirty="0"/>
              <a:t>МАРИО АПОСТОЛОВ</a:t>
            </a:r>
            <a:r>
              <a:rPr lang="fr-CH" sz="2200" dirty="0"/>
              <a:t/>
            </a:r>
            <a:br>
              <a:rPr lang="fr-CH" sz="2200" dirty="0"/>
            </a:br>
            <a:r>
              <a:rPr lang="ru-RU" sz="2200" dirty="0"/>
              <a:t>Региональный советник, ЕЭК ООН, Отдел торговли</a:t>
            </a:r>
            <a:r>
              <a:rPr lang="fr-CH" sz="2200" dirty="0"/>
              <a:t/>
            </a:r>
            <a:br>
              <a:rPr lang="fr-CH" sz="2200" dirty="0"/>
            </a:br>
            <a:r>
              <a:rPr lang="fr-CH" sz="1800" dirty="0"/>
              <a:t>Palais des Nations, Room 431</a:t>
            </a:r>
            <a:br>
              <a:rPr lang="fr-CH" sz="1800" dirty="0"/>
            </a:br>
            <a:r>
              <a:rPr lang="fr-CH" sz="1800" dirty="0"/>
              <a:t>CH-1211 Geneva 10, </a:t>
            </a:r>
            <a:r>
              <a:rPr lang="fr-CH" sz="1800" dirty="0" err="1"/>
              <a:t>Switzerland</a:t>
            </a:r>
            <a:r>
              <a:rPr lang="fr-CH" sz="1800" dirty="0"/>
              <a:t/>
            </a:r>
            <a:br>
              <a:rPr lang="fr-CH" sz="1800" dirty="0"/>
            </a:br>
            <a:r>
              <a:rPr lang="fr-CH" sz="1800" dirty="0"/>
              <a:t>tel.: +41 22 9171134</a:t>
            </a:r>
            <a:br>
              <a:rPr lang="fr-CH" sz="1800" dirty="0"/>
            </a:br>
            <a:r>
              <a:rPr lang="fr-CH" sz="1800" dirty="0"/>
              <a:t>fax: +41 22 9170037</a:t>
            </a:r>
            <a:br>
              <a:rPr lang="fr-CH" sz="1800" dirty="0"/>
            </a:br>
            <a:r>
              <a:rPr lang="fr-CH" sz="1800" dirty="0"/>
              <a:t>e-mail: </a:t>
            </a:r>
            <a:r>
              <a:rPr lang="fr-CH" sz="1800" u="sng" dirty="0">
                <a:cs typeface="Times New Roman" pitchFamily="18" charset="0"/>
              </a:rPr>
              <a:t>mario.apostolov@unece.org</a:t>
            </a:r>
            <a:r>
              <a:rPr lang="ru-RU" sz="1800" dirty="0"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H" sz="1800" u="sng" dirty="0">
                <a:cs typeface="Times New Roman" pitchFamily="18" charset="0"/>
              </a:rPr>
              <a:t>www.unece.org/trade</a:t>
            </a:r>
            <a:r>
              <a:rPr lang="fr-CH" sz="1800" dirty="0">
                <a:cs typeface="Times New Roman" pitchFamily="18" charset="0"/>
              </a:rPr>
              <a:t>   &amp;   </a:t>
            </a:r>
            <a:r>
              <a:rPr lang="fr-CH" sz="1800" u="sng" dirty="0">
                <a:cs typeface="Times New Roman" pitchFamily="18" charset="0"/>
              </a:rPr>
              <a:t>www.unece.org/cefact</a:t>
            </a:r>
            <a:endParaRPr lang="en-US" sz="1800" u="sng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30238"/>
            <a:ext cx="9144000" cy="782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Поддержка проекту локального единого окна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1916832"/>
            <a:ext cx="9036050" cy="475270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dirty="0" smtClean="0"/>
              <a:t>„Единое окно“: политико-организационный, а не просто технический инструмент</a:t>
            </a:r>
          </a:p>
          <a:p>
            <a:r>
              <a:rPr lang="bg-BG" sz="2400" dirty="0" smtClean="0"/>
              <a:t>Необходимо у</a:t>
            </a:r>
            <a:r>
              <a:rPr lang="ru-RU" sz="2400" dirty="0" smtClean="0"/>
              <a:t>крепить:</a:t>
            </a:r>
            <a:endParaRPr lang="bg-BG" sz="2400" dirty="0" smtClean="0"/>
          </a:p>
          <a:p>
            <a:pPr lvl="1">
              <a:spcBef>
                <a:spcPts val="300"/>
              </a:spcBef>
            </a:pPr>
            <a:r>
              <a:rPr lang="ru-RU" sz="2400" dirty="0" smtClean="0"/>
              <a:t>политическую волю</a:t>
            </a:r>
            <a:endParaRPr lang="ru-RU" sz="2400" dirty="0"/>
          </a:p>
          <a:p>
            <a:pPr lvl="1">
              <a:spcBef>
                <a:spcPts val="300"/>
              </a:spcBef>
            </a:pPr>
            <a:r>
              <a:rPr lang="ru-RU" sz="2400" dirty="0" err="1" smtClean="0"/>
              <a:t>межинституциональную</a:t>
            </a:r>
            <a:r>
              <a:rPr lang="ru-RU" sz="2400" dirty="0" smtClean="0"/>
              <a:t> структуру Рабочей группы </a:t>
            </a:r>
          </a:p>
          <a:p>
            <a:pPr lvl="1">
              <a:spcBef>
                <a:spcPts val="300"/>
              </a:spcBef>
            </a:pPr>
            <a:r>
              <a:rPr lang="ru-RU" sz="2400" dirty="0" smtClean="0"/>
              <a:t>Техническую работу по созданию системы: гармонизация </a:t>
            </a:r>
            <a:r>
              <a:rPr lang="ru-RU" sz="2400" dirty="0" err="1" smtClean="0"/>
              <a:t>информ</a:t>
            </a:r>
            <a:r>
              <a:rPr lang="ru-RU" sz="2400" dirty="0" smtClean="0"/>
              <a:t>. потоков и участие разных ведомств и секторов </a:t>
            </a:r>
          </a:p>
          <a:p>
            <a:r>
              <a:rPr lang="bg-BG" sz="2400" dirty="0" smtClean="0"/>
              <a:t>Позиционировать проект </a:t>
            </a:r>
            <a:r>
              <a:rPr lang="ru-RU" sz="2400" dirty="0" smtClean="0"/>
              <a:t>в общей </a:t>
            </a:r>
            <a:r>
              <a:rPr lang="ru-RU" sz="2400" b="1" dirty="0" smtClean="0"/>
              <a:t>стратегии упрощения процедур торговли </a:t>
            </a:r>
            <a:r>
              <a:rPr lang="ru-RU" sz="2400" b="1" dirty="0"/>
              <a:t>(</a:t>
            </a:r>
            <a:r>
              <a:rPr lang="fr-CH" sz="2400" b="1" dirty="0" err="1"/>
              <a:t>trade</a:t>
            </a:r>
            <a:r>
              <a:rPr lang="fr-CH" sz="2400" b="1" dirty="0"/>
              <a:t> facilitation)</a:t>
            </a:r>
            <a:r>
              <a:rPr lang="ru-RU" sz="2400" b="1" dirty="0"/>
              <a:t> </a:t>
            </a:r>
            <a:r>
              <a:rPr lang="ru-RU" sz="2400" b="1" dirty="0" smtClean="0"/>
              <a:t>в Украине</a:t>
            </a:r>
            <a:r>
              <a:rPr lang="bg-BG" sz="2400" dirty="0" smtClean="0"/>
              <a:t> </a:t>
            </a:r>
          </a:p>
          <a:p>
            <a:pPr lvl="1"/>
            <a:r>
              <a:rPr lang="bg-BG" sz="2400" dirty="0" smtClean="0"/>
              <a:t>Общая цель: улучшить условия для экспортеров, инвестиций, транзита, регионального рынка, </a:t>
            </a:r>
            <a:r>
              <a:rPr lang="bg-BG" sz="2400" dirty="0"/>
              <a:t>с</a:t>
            </a:r>
            <a:r>
              <a:rPr lang="bg-BG" sz="2400" dirty="0" smtClean="0"/>
              <a:t>оздавая такие инструменты как „единое окно“, систему портового сообщества и др.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107950" y="557213"/>
            <a:ext cx="9036050" cy="1071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800" b="1" dirty="0" smtClean="0">
                <a:solidFill>
                  <a:srgbClr val="C00000"/>
                </a:solidFill>
              </a:rPr>
              <a:t>Классация Украины в индексах Всемирного Банка </a:t>
            </a:r>
            <a:r>
              <a:rPr lang="fr-CH" sz="2800" b="1" i="1" dirty="0" err="1" smtClean="0">
                <a:solidFill>
                  <a:srgbClr val="C00000"/>
                </a:solidFill>
              </a:rPr>
              <a:t>Doing</a:t>
            </a:r>
            <a:r>
              <a:rPr lang="fr-CH" sz="2800" b="1" i="1" dirty="0" smtClean="0">
                <a:solidFill>
                  <a:srgbClr val="C00000"/>
                </a:solidFill>
              </a:rPr>
              <a:t> Business </a:t>
            </a:r>
            <a:r>
              <a:rPr lang="bg-BG" sz="2800" b="1" dirty="0" smtClean="0">
                <a:solidFill>
                  <a:srgbClr val="C00000"/>
                </a:solidFill>
              </a:rPr>
              <a:t>и</a:t>
            </a:r>
            <a:r>
              <a:rPr lang="fr-CH" sz="2800" b="1" dirty="0" smtClean="0">
                <a:solidFill>
                  <a:srgbClr val="C00000"/>
                </a:solidFill>
              </a:rPr>
              <a:t> </a:t>
            </a:r>
            <a:r>
              <a:rPr lang="fr-CH" sz="2800" b="1" i="1" dirty="0" smtClean="0">
                <a:solidFill>
                  <a:srgbClr val="C00000"/>
                </a:solidFill>
              </a:rPr>
              <a:t>LPI</a:t>
            </a:r>
            <a:r>
              <a:rPr lang="bg-BG" sz="2800" b="1" i="1" dirty="0" smtClean="0">
                <a:solidFill>
                  <a:srgbClr val="C00000"/>
                </a:solidFill>
              </a:rPr>
              <a:t> </a:t>
            </a:r>
            <a:r>
              <a:rPr lang="bg-BG" sz="2800" b="1" dirty="0" smtClean="0">
                <a:solidFill>
                  <a:srgbClr val="C00000"/>
                </a:solidFill>
              </a:rPr>
              <a:t>(</a:t>
            </a:r>
            <a:r>
              <a:rPr lang="bg-BG" sz="2800" b="1" dirty="0">
                <a:solidFill>
                  <a:srgbClr val="C00000"/>
                </a:solidFill>
              </a:rPr>
              <a:t>по эффективности логистики )</a:t>
            </a:r>
            <a:endParaRPr lang="en-GB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525212"/>
              </p:ext>
            </p:extLst>
          </p:nvPr>
        </p:nvGraphicFramePr>
        <p:xfrm>
          <a:off x="107950" y="2132856"/>
          <a:ext cx="8896350" cy="92446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3671962"/>
                <a:gridCol w="1634634"/>
                <a:gridCol w="1716839"/>
                <a:gridCol w="1872915"/>
              </a:tblGrid>
              <a:tr h="56441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Классация по </a:t>
                      </a:r>
                      <a:r>
                        <a:rPr lang="fr-CH" sz="1600" dirty="0" err="1" smtClean="0"/>
                        <a:t>Doing</a:t>
                      </a:r>
                      <a:r>
                        <a:rPr lang="fr-CH" sz="1600" baseline="0" dirty="0" smtClean="0"/>
                        <a:t> Business</a:t>
                      </a:r>
                      <a:r>
                        <a:rPr lang="bg-BG" sz="1600" baseline="0" dirty="0" smtClean="0"/>
                        <a:t> </a:t>
                      </a:r>
                    </a:p>
                    <a:p>
                      <a:pPr algn="ctr"/>
                      <a:r>
                        <a:rPr lang="bg-BG" sz="1600" b="1" baseline="0" dirty="0" smtClean="0"/>
                        <a:t>из 185 стран</a:t>
                      </a:r>
                      <a:endParaRPr lang="en-GB" sz="1600" b="1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en-GB" sz="1600" dirty="0" smtClean="0"/>
                        <a:t>DB 2012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en-GB" sz="1600" dirty="0" smtClean="0"/>
                        <a:t>DB 2013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Изменение в классации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bg-BG" sz="1600" b="1" dirty="0" smtClean="0">
                          <a:solidFill>
                            <a:srgbClr val="C00000"/>
                          </a:solidFill>
                        </a:rPr>
                        <a:t>Торговля</a:t>
                      </a:r>
                      <a:r>
                        <a:rPr lang="bg-BG" sz="1600" b="1" baseline="0" dirty="0" smtClean="0">
                          <a:solidFill>
                            <a:srgbClr val="C00000"/>
                          </a:solidFill>
                        </a:rPr>
                        <a:t> через границы</a:t>
                      </a:r>
                      <a:endParaRPr lang="en-GB" sz="1600" b="1" dirty="0">
                        <a:solidFill>
                          <a:srgbClr val="C00000"/>
                        </a:solidFill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i="0" baseline="0" dirty="0"/>
                        <a:t>144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i="0" baseline="0" dirty="0"/>
                        <a:t>145 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i="0" baseline="0" dirty="0" smtClean="0"/>
                        <a:t> </a:t>
                      </a:r>
                      <a:r>
                        <a:rPr lang="en-GB" sz="1600" b="1" i="0" baseline="0" dirty="0" smtClean="0"/>
                        <a:t>-</a:t>
                      </a:r>
                      <a:r>
                        <a:rPr lang="en-GB" sz="1600" b="1" i="0" baseline="0" dirty="0"/>
                        <a:t>1 </a:t>
                      </a: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950" y="1700808"/>
            <a:ext cx="8896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/>
              <a:t>По </a:t>
            </a:r>
            <a:r>
              <a:rPr lang="fr-CH" sz="2000" dirty="0" smtClean="0"/>
              <a:t>DB </a:t>
            </a:r>
            <a:r>
              <a:rPr lang="bg-BG" sz="2000" dirty="0" smtClean="0"/>
              <a:t>в 10 странах условия для бизнеса улучшились, в т.ч. в Украине, однако...</a:t>
            </a:r>
            <a:endParaRPr lang="en-GB" sz="2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8372944"/>
              </p:ext>
            </p:extLst>
          </p:nvPr>
        </p:nvGraphicFramePr>
        <p:xfrm>
          <a:off x="107504" y="5528858"/>
          <a:ext cx="8896350" cy="128451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4104456"/>
                <a:gridCol w="1656184"/>
                <a:gridCol w="1656184"/>
                <a:gridCol w="1479526"/>
              </a:tblGrid>
              <a:tr h="56441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Классация по индексу</a:t>
                      </a:r>
                      <a:r>
                        <a:rPr lang="bg-BG" sz="1600" baseline="0" dirty="0" smtClean="0"/>
                        <a:t> эффективности логистики </a:t>
                      </a:r>
                      <a:r>
                        <a:rPr lang="fr-CH" sz="1600" baseline="0" dirty="0" smtClean="0"/>
                        <a:t>(LPI) </a:t>
                      </a:r>
                      <a:r>
                        <a:rPr lang="bg-BG" sz="1600" b="1" baseline="0" dirty="0" smtClean="0"/>
                        <a:t>из 1</a:t>
                      </a:r>
                      <a:r>
                        <a:rPr lang="fr-CH" sz="1600" b="1" baseline="0" dirty="0" smtClean="0"/>
                        <a:t>55</a:t>
                      </a:r>
                      <a:r>
                        <a:rPr lang="bg-BG" sz="1600" b="1" baseline="0" dirty="0" smtClean="0"/>
                        <a:t> стран</a:t>
                      </a:r>
                      <a:endParaRPr lang="en-GB" sz="1600" b="1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в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GB" sz="1600" dirty="0" smtClean="0"/>
                        <a:t>2007 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в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GB" sz="1600" dirty="0" smtClean="0"/>
                        <a:t>2010</a:t>
                      </a:r>
                      <a:r>
                        <a:rPr lang="bg-BG" sz="1600" dirty="0" smtClean="0"/>
                        <a:t>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Место в </a:t>
                      </a:r>
                      <a:r>
                        <a:rPr lang="fr-CH" sz="1600" baseline="0" dirty="0" smtClean="0"/>
                        <a:t>LPI</a:t>
                      </a:r>
                      <a:r>
                        <a:rPr lang="en-GB" sz="1600" dirty="0" smtClean="0"/>
                        <a:t> </a:t>
                      </a:r>
                      <a:endParaRPr lang="bg-BG" sz="1600" dirty="0" smtClean="0"/>
                    </a:p>
                    <a:p>
                      <a:pPr algn="ctr"/>
                      <a:r>
                        <a:rPr lang="bg-BG" sz="1600" dirty="0" smtClean="0"/>
                        <a:t>в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en-GB" sz="1600" dirty="0" smtClean="0"/>
                        <a:t>201</a:t>
                      </a:r>
                      <a:r>
                        <a:rPr lang="bg-BG" sz="1600" dirty="0" smtClean="0"/>
                        <a:t>2г.</a:t>
                      </a:r>
                      <a:endParaRPr lang="en-GB" sz="1600" dirty="0"/>
                    </a:p>
                  </a:txBody>
                  <a:tcPr marL="76711" marR="76711" marT="38357" marB="38357" anchor="ctr"/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bg-BG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Индекс эффективности логистики </a:t>
                      </a:r>
                      <a:r>
                        <a:rPr lang="fr-CH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(LPI) </a:t>
                      </a:r>
                      <a:endParaRPr lang="en-GB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/>
                        <a:t>73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dirty="0" smtClean="0"/>
                        <a:t>102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66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  <a:tr h="360053">
                <a:tc>
                  <a:txBody>
                    <a:bodyPr/>
                    <a:lstStyle/>
                    <a:p>
                      <a:r>
                        <a:rPr lang="bg-BG" sz="16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Эффективность очистки на таможне</a:t>
                      </a:r>
                      <a:endParaRPr lang="en-GB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97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bg-BG" sz="1600" b="1" dirty="0" smtClean="0"/>
                        <a:t>135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="1" dirty="0" smtClean="0"/>
                        <a:t>88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9314618"/>
              </p:ext>
            </p:extLst>
          </p:nvPr>
        </p:nvGraphicFramePr>
        <p:xfrm>
          <a:off x="110736" y="3356992"/>
          <a:ext cx="8896795" cy="1358432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313992"/>
                <a:gridCol w="2808312"/>
                <a:gridCol w="3774491"/>
              </a:tblGrid>
              <a:tr h="35866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Документы на экспорт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Время на экспорт в днях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Стоимость </a:t>
                      </a:r>
                      <a:r>
                        <a:rPr lang="bg-BG" sz="1600" smtClean="0"/>
                        <a:t>экспорта (</a:t>
                      </a:r>
                      <a:r>
                        <a:rPr lang="fr-CH" sz="1600" smtClean="0"/>
                        <a:t>US$ </a:t>
                      </a:r>
                      <a:r>
                        <a:rPr lang="bg-BG" sz="1600" smtClean="0"/>
                        <a:t>на </a:t>
                      </a:r>
                      <a:r>
                        <a:rPr lang="bg-BG" sz="1600" dirty="0" smtClean="0"/>
                        <a:t>контейнер)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</a:tr>
              <a:tr h="249918">
                <a:tc>
                  <a:txBody>
                    <a:bodyPr/>
                    <a:lstStyle/>
                    <a:p>
                      <a:pPr algn="ctr"/>
                      <a:r>
                        <a:rPr lang="fr-CH" sz="1600" b="1" i="0" baseline="0" dirty="0" smtClean="0"/>
                        <a:t>6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600" b="1" i="0" baseline="0" dirty="0" smtClean="0"/>
                        <a:t>30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i="0" baseline="0" dirty="0" smtClean="0"/>
                        <a:t>1 865</a:t>
                      </a:r>
                      <a:endParaRPr lang="en-GB" sz="1600" b="1" i="0" baseline="0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196"/>
                      </a:srgbClr>
                    </a:solidFill>
                  </a:tcPr>
                </a:tc>
              </a:tr>
              <a:tr h="358662"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Документы на импорт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Время на импорт в днях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/>
                        <a:t>Стоимость импорта (</a:t>
                      </a:r>
                      <a:r>
                        <a:rPr lang="fr-CH" sz="1600" dirty="0" smtClean="0"/>
                        <a:t>US$ </a:t>
                      </a:r>
                      <a:r>
                        <a:rPr lang="bg-BG" sz="1600" dirty="0" smtClean="0"/>
                        <a:t>на контейнер)</a:t>
                      </a:r>
                      <a:endParaRPr lang="en-GB" sz="1600" dirty="0"/>
                    </a:p>
                  </a:txBody>
                  <a:tcPr marL="76711" marR="76711" marT="38357" marB="38357" anchor="ctr">
                    <a:solidFill>
                      <a:srgbClr val="99CCFF"/>
                    </a:solidFill>
                  </a:tcPr>
                </a:tc>
              </a:tr>
              <a:tr h="249918"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8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fr-CH" sz="1600" b="1" dirty="0" smtClean="0"/>
                        <a:t>33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600" b="1" dirty="0" smtClean="0"/>
                        <a:t>2 155</a:t>
                      </a:r>
                      <a:endParaRPr lang="en-GB" sz="1600" b="1" dirty="0"/>
                    </a:p>
                  </a:txBody>
                  <a:tcPr marL="76711" marR="76711" marT="38357" marB="38357" anchor="ctr"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ounded Rectangle 4"/>
          <p:cNvSpPr>
            <a:spLocks noChangeArrowheads="1"/>
          </p:cNvSpPr>
          <p:nvPr/>
        </p:nvSpPr>
        <p:spPr bwMode="auto">
          <a:xfrm>
            <a:off x="7452320" y="5373216"/>
            <a:ext cx="1656184" cy="1484784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  <p:sp>
        <p:nvSpPr>
          <p:cNvPr id="9" name="Rounded Rectangle 4"/>
          <p:cNvSpPr>
            <a:spLocks noChangeArrowheads="1"/>
          </p:cNvSpPr>
          <p:nvPr/>
        </p:nvSpPr>
        <p:spPr bwMode="auto">
          <a:xfrm>
            <a:off x="5580112" y="2088232"/>
            <a:ext cx="1296144" cy="1052736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0" y="620688"/>
            <a:ext cx="9144000" cy="20162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Georgia" pitchFamily="18" charset="0"/>
              </a:rPr>
              <a:t>Для более структурированного применения мер у.п.т. и выполнения проекта</a:t>
            </a:r>
            <a:endParaRPr lang="en-GB" sz="4000" b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107950" y="2564730"/>
            <a:ext cx="8928100" cy="403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bg-BG" sz="2400" dirty="0" smtClean="0"/>
              <a:t>Избежать зависимость от политических изменений </a:t>
            </a:r>
            <a:r>
              <a:rPr lang="ru-RU" sz="2400" dirty="0" smtClean="0"/>
              <a:t>:</a:t>
            </a:r>
            <a:endParaRPr lang="bg-BG" sz="2400" dirty="0" smtClean="0"/>
          </a:p>
          <a:p>
            <a:pPr lvl="1"/>
            <a:r>
              <a:rPr lang="ru-RU" sz="2400" dirty="0"/>
              <a:t>Н</a:t>
            </a:r>
            <a:r>
              <a:rPr lang="ru-RU" sz="2400" dirty="0" smtClean="0"/>
              <a:t>ациональная стратегия упрощения процедур торговли:</a:t>
            </a:r>
            <a:endParaRPr lang="ru-RU" sz="2400" dirty="0"/>
          </a:p>
          <a:p>
            <a:pPr lvl="2"/>
            <a:r>
              <a:rPr lang="ru-RU" sz="2000" dirty="0" smtClean="0"/>
              <a:t>Видение упрощения процедур торговли в Украине;</a:t>
            </a:r>
          </a:p>
          <a:p>
            <a:pPr lvl="2"/>
            <a:r>
              <a:rPr lang="ru-RU" sz="2000" dirty="0" smtClean="0"/>
              <a:t>Оценка состояния; основные индикаторы; структура управления; </a:t>
            </a:r>
          </a:p>
          <a:p>
            <a:pPr lvl="2"/>
            <a:r>
              <a:rPr lang="ru-RU" sz="2000" dirty="0" smtClean="0"/>
              <a:t>Фазы внедрения; план действий и сроки внедрения мер; ресурсы.</a:t>
            </a:r>
          </a:p>
          <a:p>
            <a:pPr lvl="1"/>
            <a:r>
              <a:rPr lang="ru-RU" sz="2400" dirty="0" smtClean="0"/>
              <a:t>Включить инструменты: портового сообщества, единое окно, а также комплексное управление границей, уполномоченные экономические операторы и т.д.</a:t>
            </a:r>
          </a:p>
          <a:p>
            <a:pPr lvl="1"/>
            <a:r>
              <a:rPr lang="ru-RU" sz="2400" dirty="0" smtClean="0"/>
              <a:t>Применение соглашения ВТО по упрощению процедур торговли 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460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03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4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572000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Единое окно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6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339752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90" name="Picture 6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960492" y="3500834"/>
            <a:ext cx="193198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12650" y="2267870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rot="-5400000">
            <a:off x="6668877" y="1404131"/>
            <a:ext cx="237581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Стратегия у.п.т. в Украине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572000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Единое окно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567127" y="3023510"/>
            <a:ext cx="3024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323528" y="1700461"/>
            <a:ext cx="1440160" cy="5076671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8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0000000088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611560" y="5085184"/>
            <a:ext cx="905328" cy="15843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989" name="Picture 5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2412107" y="4509120"/>
            <a:ext cx="1295797" cy="226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4" name="Text Box 10"/>
          <p:cNvSpPr txBox="1">
            <a:spLocks noChangeArrowheads="1"/>
          </p:cNvSpPr>
          <p:nvPr/>
        </p:nvSpPr>
        <p:spPr bwMode="auto">
          <a:xfrm rot="-5400000">
            <a:off x="1484658" y="2411886"/>
            <a:ext cx="30963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ЕО по морским перевозкам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 rot="-5400000">
            <a:off x="6904506" y="1296836"/>
            <a:ext cx="259211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Упрощения процедур торговли в Украине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41997" name="Picture 13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4644008" y="4005064"/>
            <a:ext cx="1605462" cy="2809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98" name="Text Box 14"/>
          <p:cNvSpPr txBox="1">
            <a:spLocks noChangeArrowheads="1"/>
          </p:cNvSpPr>
          <p:nvPr/>
        </p:nvSpPr>
        <p:spPr bwMode="auto">
          <a:xfrm rot="-5400000">
            <a:off x="4256792" y="2303701"/>
            <a:ext cx="216058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Единое окно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42000" name="Text Box 6"/>
          <p:cNvSpPr txBox="1">
            <a:spLocks noChangeArrowheads="1"/>
          </p:cNvSpPr>
          <p:nvPr/>
        </p:nvSpPr>
        <p:spPr bwMode="auto">
          <a:xfrm rot="-5400000">
            <a:off x="-495699" y="2808067"/>
            <a:ext cx="302461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rgbClr val="FF3300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F33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bg-BG" sz="2800" b="1" dirty="0" smtClean="0">
                <a:solidFill>
                  <a:schemeClr val="tx1"/>
                </a:solidFill>
                <a:latin typeface="Georgia" pitchFamily="18" charset="0"/>
              </a:rPr>
              <a:t>Локальное ЕО порты Одессы</a:t>
            </a:r>
            <a:endParaRPr lang="en-GB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0" y="548681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bg-BG" sz="4000" b="1" dirty="0" smtClean="0">
                <a:solidFill>
                  <a:srgbClr val="CC0000"/>
                </a:solidFill>
                <a:latin typeface="Georgia" pitchFamily="18" charset="0"/>
              </a:rPr>
              <a:t>Упрощение процедур торговли</a:t>
            </a:r>
            <a:endParaRPr lang="en-GB" sz="4000" b="1" dirty="0" smtClean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7" name="Rounded Rectangle 4"/>
          <p:cNvSpPr>
            <a:spLocks noChangeArrowheads="1"/>
          </p:cNvSpPr>
          <p:nvPr/>
        </p:nvSpPr>
        <p:spPr bwMode="auto">
          <a:xfrm>
            <a:off x="323528" y="1340770"/>
            <a:ext cx="1440160" cy="5441434"/>
          </a:xfrm>
          <a:prstGeom prst="roundRect">
            <a:avLst>
              <a:gd name="adj" fmla="val 16667"/>
            </a:avLst>
          </a:prstGeom>
          <a:solidFill>
            <a:srgbClr val="FFCCCC">
              <a:alpha val="25098"/>
            </a:srgbClr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sz="2200">
              <a:solidFill>
                <a:srgbClr val="FF3300"/>
              </a:solidFill>
            </a:endParaRPr>
          </a:p>
        </p:txBody>
      </p:sp>
      <p:pic>
        <p:nvPicPr>
          <p:cNvPr id="41990" name="Picture 6" descr="00000000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9" t="3819" r="31987"/>
          <a:stretch>
            <a:fillRect/>
          </a:stretch>
        </p:blipFill>
        <p:spPr bwMode="auto">
          <a:xfrm>
            <a:off x="7308304" y="3500835"/>
            <a:ext cx="1931988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48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7" presetClass="emph" presetSubtype="0" repeatCount="indefinite" fill="remove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4" grpId="0"/>
      <p:bldP spid="41998" grpId="0"/>
      <p:bldP spid="42000" grpId="0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2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55742</TotalTime>
  <Words>511</Words>
  <Application>Microsoft Office PowerPoint</Application>
  <PresentationFormat>Экран (4:3)</PresentationFormat>
  <Paragraphs>104</Paragraphs>
  <Slides>12</Slides>
  <Notes>2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Default Design</vt:lpstr>
      <vt:lpstr>Презентация PowerPoint</vt:lpstr>
      <vt:lpstr>Поддержка проекту локального единого окна</vt:lpstr>
      <vt:lpstr>Классация Украины в индексах Всемирного Банка Doing Business и LPI (по эффективности логистики )</vt:lpstr>
      <vt:lpstr>Для более структурированного применения мер у.п.т. и выполнения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Успех зависит от:</vt:lpstr>
      <vt:lpstr>Семинар 30 мая 2013г. в Одессе</vt:lpstr>
      <vt:lpstr>Презентация PowerPoint</vt:lpstr>
    </vt:vector>
  </TitlesOfParts>
  <Company>UNECE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Balaji</dc:creator>
  <cp:lastModifiedBy>Tatiana MAKARICHEVA</cp:lastModifiedBy>
  <cp:revision>482</cp:revision>
  <cp:lastPrinted>2012-09-21T14:12:27Z</cp:lastPrinted>
  <dcterms:created xsi:type="dcterms:W3CDTF">2004-10-12T10:12:34Z</dcterms:created>
  <dcterms:modified xsi:type="dcterms:W3CDTF">2013-03-01T09:54:53Z</dcterms:modified>
</cp:coreProperties>
</file>